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2"/>
  </p:notesMasterIdLst>
  <p:handoutMasterIdLst>
    <p:handoutMasterId r:id="rId23"/>
  </p:handoutMasterIdLst>
  <p:sldIdLst>
    <p:sldId id="287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10BC60-7969-4D6E-8296-A7405B7E4169}" type="slidenum">
              <a:rPr lang="en-US" smtClean="0"/>
              <a:pPr eaLnBrk="1" hangingPunct="1"/>
              <a:t>2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6BD3DE1-1485-447A-8CA6-41A6FEA382E1}" type="slidenum">
              <a:rPr lang="en-US" smtClean="0"/>
              <a:pPr eaLnBrk="1" hangingPunct="1"/>
              <a:t>11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29BD520-7AD0-426D-BE57-E6D522B75F1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535A74C-D0BE-4F68-891C-7C713B7E4BEE}" type="slidenum">
              <a:rPr lang="en-US" smtClean="0"/>
              <a:pPr eaLnBrk="1" hangingPunct="1"/>
              <a:t>13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56243C-A450-49EA-829D-2D2CB60B7B9C}" type="slidenum">
              <a:rPr lang="en-US" smtClean="0"/>
              <a:pPr eaLnBrk="1" hangingPunct="1"/>
              <a:t>14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CDD5344-A092-425E-865B-8A9B9924359D}" type="slidenum">
              <a:rPr lang="en-US" smtClean="0"/>
              <a:pPr eaLnBrk="1" hangingPunct="1"/>
              <a:t>15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85A9B5F-182B-4909-9932-B16CA9B8275C}" type="slidenum">
              <a:rPr lang="en-US" smtClean="0"/>
              <a:pPr eaLnBrk="1" hangingPunct="1"/>
              <a:t>16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799D00F-AEB6-4803-AD29-DE37BE4297C6}" type="slidenum">
              <a:rPr lang="en-US" smtClean="0"/>
              <a:pPr eaLnBrk="1" hangingPunct="1"/>
              <a:t>17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DA0B80-A17A-4605-9DCA-024DA659DB75}" type="slidenum">
              <a:rPr lang="en-US" smtClean="0"/>
              <a:pPr eaLnBrk="1" hangingPunct="1"/>
              <a:t>18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A37CAD-D60D-4F6C-98DF-24D054CC8B03}" type="slidenum">
              <a:rPr lang="en-US" smtClean="0"/>
              <a:pPr eaLnBrk="1" hangingPunct="1"/>
              <a:t>20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1F708D-0DB9-4920-B0F7-D33CF56A18E3}" type="slidenum">
              <a:rPr lang="en-US" smtClean="0"/>
              <a:pPr eaLnBrk="1" hangingPunct="1"/>
              <a:t>3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AB7AF3-EE8A-4837-87CC-B9F8D03AF1FA}" type="slidenum">
              <a:rPr lang="en-US" smtClean="0"/>
              <a:pPr eaLnBrk="1" hangingPunct="1"/>
              <a:t>4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F557BEF-E319-4F40-895B-9BD8D9343D10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A88087-C03B-46BF-92D1-CDBCDD0AC98A}" type="slidenum">
              <a:rPr lang="en-US" smtClean="0"/>
              <a:pPr eaLnBrk="1" hangingPunct="1"/>
              <a:t>6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43076F1-FD0C-4D2A-87FB-CF2FE57B5159}" type="slidenum">
              <a:rPr lang="en-US" smtClean="0"/>
              <a:pPr eaLnBrk="1" hangingPunct="1"/>
              <a:t>7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1DE963A-28D8-45D9-A857-14ED678467EF}" type="slidenum">
              <a:rPr lang="en-US" smtClean="0"/>
              <a:pPr eaLnBrk="1" hangingPunct="1"/>
              <a:t>8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9566A3-BD75-4E98-B172-552D962A0970}" type="slidenum">
              <a:rPr lang="en-US" smtClean="0"/>
              <a:pPr eaLnBrk="1" hangingPunct="1"/>
              <a:t>9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2453C-679E-46B9-AD49-8DA38BFE5E14}" type="slidenum">
              <a:rPr lang="en-US" smtClean="0"/>
              <a:pPr eaLnBrk="1" hangingPunct="1"/>
              <a:t>10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672263"/>
            <a:ext cx="2133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E0B50C9-71A5-4F12-86C8-9DADEF83B2DB}" type="slidenum">
              <a:rPr lang="en-US"/>
              <a:pPr>
                <a:defRPr/>
              </a:pPr>
              <a:t>‹#›</a:t>
            </a:fld>
            <a:r>
              <a:rPr lang="en-US"/>
              <a:t> of 25</a:t>
            </a:r>
          </a:p>
        </p:txBody>
      </p:sp>
    </p:spTree>
    <p:extLst>
      <p:ext uri="{BB962C8B-B14F-4D97-AF65-F5344CB8AC3E}">
        <p14:creationId xmlns:p14="http://schemas.microsoft.com/office/powerpoint/2010/main" val="396589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4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127000" y="6609556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smtClean="0">
                <a:solidFill>
                  <a:srgbClr val="FFFFCC"/>
                </a:solidFill>
                <a:latin typeface="Microsoft Sans Serif" pitchFamily="34" charset="0"/>
              </a:rPr>
              <a:t>Process Control Management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r>
              <a:rPr lang="en-US" dirty="0">
                <a:solidFill>
                  <a:srgbClr val="FFFFCC"/>
                </a:solidFill>
                <a:latin typeface="Microsoft Sans Serif" pitchFamily="34" charset="0"/>
              </a:rPr>
              <a:t>Process Control Management</a:t>
            </a:r>
            <a:endParaRPr lang="en-US" sz="3600" dirty="0" smtClean="0">
              <a:solidFill>
                <a:srgbClr val="FFFFCC"/>
              </a:solidFill>
              <a:latin typeface="Microsoft Sans Serif" pitchFamily="34" charset="0"/>
            </a:endParaRPr>
          </a:p>
        </p:txBody>
      </p:sp>
      <p:sp>
        <p:nvSpPr>
          <p:cNvPr id="3075" name="Text Box 34"/>
          <p:cNvSpPr txBox="1">
            <a:spLocks noChangeArrowheads="1"/>
          </p:cNvSpPr>
          <p:nvPr/>
        </p:nvSpPr>
        <p:spPr bwMode="auto">
          <a:xfrm>
            <a:off x="2633663" y="6280150"/>
            <a:ext cx="43011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Prepared by: PDK First Prepared on: 13-12-04 Last Modified on: </a:t>
            </a:r>
            <a:r>
              <a:rPr lang="en-US" sz="900" dirty="0" smtClean="0">
                <a:solidFill>
                  <a:schemeClr val="tx1"/>
                </a:solidFill>
                <a:latin typeface="Arial" charset="0"/>
              </a:rPr>
              <a:t>22-Sep-2014</a:t>
            </a:r>
            <a:endParaRPr lang="en-US" sz="900" dirty="0">
              <a:solidFill>
                <a:schemeClr val="tx1"/>
              </a:solidFill>
              <a:latin typeface="Arial" charset="0"/>
            </a:endParaRPr>
          </a:p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Quality checked by: </a:t>
            </a:r>
          </a:p>
          <a:p>
            <a:r>
              <a:rPr lang="en-US" sz="900">
                <a:solidFill>
                  <a:schemeClr val="tx1"/>
                </a:solidFill>
                <a:latin typeface="Arial" charset="0"/>
              </a:rPr>
              <a:t>Copyright  </a:t>
            </a:r>
            <a:r>
              <a:rPr lang="en-US" sz="900" smtClean="0">
                <a:solidFill>
                  <a:schemeClr val="tx1"/>
                </a:solidFill>
                <a:latin typeface="Arial" charset="0"/>
              </a:rPr>
              <a:t>2014 </a:t>
            </a:r>
            <a:r>
              <a:rPr lang="en-US" sz="900" dirty="0">
                <a:solidFill>
                  <a:schemeClr val="tx1"/>
                </a:solidFill>
                <a:latin typeface="Arial" charset="0"/>
              </a:rPr>
              <a:t>Asia Pacific University of Technology &amp; Innovation </a:t>
            </a:r>
          </a:p>
        </p:txBody>
      </p:sp>
      <p:sp>
        <p:nvSpPr>
          <p:cNvPr id="3076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3600" dirty="0">
                <a:solidFill>
                  <a:srgbClr val="FFFFCC"/>
                </a:solidFill>
              </a:rPr>
              <a:t>Operating Systems</a:t>
            </a:r>
          </a:p>
          <a:p>
            <a:pPr eaLnBrk="1" hangingPunct="1"/>
            <a:r>
              <a:rPr lang="en-GB" dirty="0"/>
              <a:t>CX004-3-3-OPS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0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0ACA67BD-5A60-4AD1-9CC2-3E5A5C2C9A0D}" type="slidenum">
              <a:rPr lang="en-US" smtClean="0">
                <a:solidFill>
                  <a:schemeClr val="bg1"/>
                </a:solidFill>
              </a:rPr>
              <a:pPr eaLnBrk="1" hangingPunct="1"/>
              <a:t>10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1767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States (cont.)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7875588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/>
              <a:t>  </a:t>
            </a:r>
            <a:r>
              <a:rPr lang="en-US" sz="2400">
                <a:latin typeface="Microsoft Sans Serif" pitchFamily="34" charset="0"/>
              </a:rPr>
              <a:t>From RUNNING the process then TERMINATES when: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-  a process has completed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-  a process has been aborted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Reasons for process termination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normal completion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invalid instruction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memory unavailable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Control is then returned to the operating system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26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8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8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8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8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B7E56DC7-4B0C-423F-9BBA-C83EF5AC274D}" type="slidenum">
              <a:rPr lang="en-US" smtClean="0">
                <a:solidFill>
                  <a:schemeClr val="bg1"/>
                </a:solidFill>
              </a:rPr>
              <a:pPr eaLnBrk="1" hangingPunct="1"/>
              <a:t>11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918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Quick Review Questions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457200" y="1576388"/>
            <a:ext cx="8158163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For each of the following transitions between process states indicate whether the transition is possible or not possible?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ready           running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	ready 	  new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blocked        ready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On a system with n number of CPU’s what is the minimum number of processes that can be in the ready, running and blocked state?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90130" name="Line 18"/>
          <p:cNvSpPr>
            <a:spLocks noChangeShapeType="1"/>
          </p:cNvSpPr>
          <p:nvPr/>
        </p:nvSpPr>
        <p:spPr bwMode="auto">
          <a:xfrm>
            <a:off x="1871663" y="329406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34" name="Line 22"/>
          <p:cNvSpPr>
            <a:spLocks noChangeShapeType="1"/>
          </p:cNvSpPr>
          <p:nvPr/>
        </p:nvSpPr>
        <p:spPr bwMode="auto">
          <a:xfrm>
            <a:off x="1952625" y="362267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35" name="Line 23"/>
          <p:cNvSpPr>
            <a:spLocks noChangeShapeType="1"/>
          </p:cNvSpPr>
          <p:nvPr/>
        </p:nvSpPr>
        <p:spPr bwMode="auto">
          <a:xfrm>
            <a:off x="2092325" y="4038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20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0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0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0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30" grpId="0" animBg="1"/>
      <p:bldP spid="90134" grpId="0" animBg="1"/>
      <p:bldP spid="901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0DF51D15-A320-4BAB-A0D4-B7335DA1908D}" type="slidenum">
              <a:rPr lang="en-US" smtClean="0">
                <a:solidFill>
                  <a:schemeClr val="bg1"/>
                </a:solidFill>
              </a:rPr>
              <a:pPr eaLnBrk="1" hangingPunct="1"/>
              <a:t>12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53990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Control Block (PCB)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290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727075" y="1412875"/>
            <a:ext cx="8158163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/>
              <a:t>  </a:t>
            </a:r>
            <a:r>
              <a:rPr lang="en-US" sz="2400">
                <a:latin typeface="Microsoft Sans Serif" pitchFamily="34" charset="0"/>
              </a:rPr>
              <a:t>Each process is represented in the operating system as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a process control block (PCB)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 PCB: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keeps track of each process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- contains information associated with a specific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  process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	- serves as a repository of any information that may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   vary from process to process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77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69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69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69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69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69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69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69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69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69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69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691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8035609C-7200-4452-B467-C6C5D1D11F87}" type="slidenum">
              <a:rPr lang="en-US" smtClean="0">
                <a:solidFill>
                  <a:schemeClr val="bg1"/>
                </a:solidFill>
              </a:rPr>
              <a:pPr eaLnBrk="1" hangingPunct="1"/>
              <a:t>13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58340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Control Block Diagram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290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727075" y="1412875"/>
            <a:ext cx="8158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  <p:graphicFrame>
        <p:nvGraphicFramePr>
          <p:cNvPr id="168967" name="Group 7"/>
          <p:cNvGraphicFramePr>
            <a:graphicFrameLocks noGrp="1"/>
          </p:cNvGraphicFramePr>
          <p:nvPr>
            <p:ph/>
          </p:nvPr>
        </p:nvGraphicFramePr>
        <p:xfrm>
          <a:off x="1847850" y="1597025"/>
          <a:ext cx="4614863" cy="4822827"/>
        </p:xfrm>
        <a:graphic>
          <a:graphicData uri="http://schemas.openxmlformats.org/drawingml/2006/table">
            <a:tbl>
              <a:tblPr/>
              <a:tblGrid>
                <a:gridCol w="4614863"/>
              </a:tblGrid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Pointer to parent process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Pointer area to child process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    Process state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   Program counter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Register save area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    Memory limits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  Priority information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Accounting information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6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Pointer to files and other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      I/O resources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30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F888C54F-2CDD-4ABE-AF62-593D7E890C52}" type="slidenum">
              <a:rPr lang="en-US" smtClean="0">
                <a:solidFill>
                  <a:schemeClr val="bg1"/>
                </a:solidFill>
              </a:rPr>
              <a:pPr eaLnBrk="1" hangingPunct="1"/>
              <a:t>14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292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Control Block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290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727075" y="1412875"/>
            <a:ext cx="8158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  <p:sp>
        <p:nvSpPr>
          <p:cNvPr id="171039" name="Text Box 31"/>
          <p:cNvSpPr txBox="1">
            <a:spLocks noChangeArrowheads="1"/>
          </p:cNvSpPr>
          <p:nvPr/>
        </p:nvSpPr>
        <p:spPr bwMode="auto">
          <a:xfrm>
            <a:off x="788988" y="1397000"/>
            <a:ext cx="8048625" cy="630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Process state – the process states; ready, running,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blocked, terminated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Program counter – indicates the location for the next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instruction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Priority information -  CPU scheduling information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Accounting information – statistics on CPU time, job and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process numbers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I/O status – list of I/O devices which are allocated to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processes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00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1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1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1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0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10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10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10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10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10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10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10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10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A97AF2E3-4B2D-4304-9EDB-C4176717B7A9}" type="slidenum">
              <a:rPr lang="en-US" smtClean="0">
                <a:solidFill>
                  <a:schemeClr val="bg1"/>
                </a:solidFill>
              </a:rPr>
              <a:pPr eaLnBrk="1" hangingPunct="1"/>
              <a:t>15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3786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Scheduling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290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727075" y="1412875"/>
            <a:ext cx="8158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788988" y="1397000"/>
            <a:ext cx="80486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</p:txBody>
      </p:sp>
      <p:sp>
        <p:nvSpPr>
          <p:cNvPr id="18441" name="Text Box 8"/>
          <p:cNvSpPr txBox="1">
            <a:spLocks noChangeArrowheads="1"/>
          </p:cNvSpPr>
          <p:nvPr/>
        </p:nvSpPr>
        <p:spPr bwMode="auto">
          <a:xfrm>
            <a:off x="863600" y="1531938"/>
            <a:ext cx="263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/>
          </a:p>
        </p:txBody>
      </p:sp>
      <p:sp>
        <p:nvSpPr>
          <p:cNvPr id="175113" name="Text Box 9"/>
          <p:cNvSpPr txBox="1">
            <a:spLocks noChangeArrowheads="1"/>
          </p:cNvSpPr>
          <p:nvPr/>
        </p:nvSpPr>
        <p:spPr bwMode="auto">
          <a:xfrm>
            <a:off x="904875" y="1441450"/>
            <a:ext cx="7600950" cy="721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As processes enter the system, they are put on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the job queue</a:t>
            </a:r>
          </a:p>
          <a:p>
            <a:pPr algn="l" eaLnBrk="1" hangingPunct="1"/>
            <a:r>
              <a:rPr lang="en-US"/>
              <a:t> </a:t>
            </a:r>
          </a:p>
          <a:p>
            <a:pPr algn="l" eaLnBrk="1" hangingPunct="1">
              <a:buFontTx/>
              <a:buChar char="•"/>
            </a:pPr>
            <a:r>
              <a:rPr lang="en-US" sz="2400"/>
              <a:t> </a:t>
            </a:r>
            <a:r>
              <a:rPr lang="en-US" sz="2400">
                <a:latin typeface="Microsoft Sans Serif" pitchFamily="34" charset="0"/>
              </a:rPr>
              <a:t>A new process is put on the ready queue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The process waits until it is selected for execution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or dispatched and given CPU resources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Once CPU is allocated the process then runs:	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the process could issue an I/O request and be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  placed on a device queue or I/O queue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- the process could create a new sub-process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- the process could be forcibly removed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/>
              <a:t>           </a:t>
            </a:r>
          </a:p>
          <a:p>
            <a:pPr algn="l" eaLnBrk="1" hangingPunct="1"/>
            <a:endParaRPr lang="en-US" sz="2400"/>
          </a:p>
          <a:p>
            <a:pPr algn="l" eaLnBrk="1" hangingPunct="1"/>
            <a:endParaRPr lang="en-US" sz="2400"/>
          </a:p>
          <a:p>
            <a:pPr algn="l" eaLnBrk="1" hangingPunct="1">
              <a:buFontTx/>
              <a:buChar char="•"/>
            </a:pPr>
            <a:endParaRPr lang="en-US" sz="2400"/>
          </a:p>
          <a:p>
            <a:pPr algn="l" eaLnBrk="1" hangingPunct="1">
              <a:buFontTx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7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5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51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5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51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51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51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51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51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51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51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51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51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51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51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51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51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51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51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6D1A7952-EAA9-46B8-951D-7B0893ECF2A2}" type="slidenum">
              <a:rPr lang="en-US" smtClean="0">
                <a:solidFill>
                  <a:schemeClr val="bg1"/>
                </a:solidFill>
              </a:rPr>
              <a:pPr eaLnBrk="1" hangingPunct="1"/>
              <a:t>16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5543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Scheduling Diagram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029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030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031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2905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032" name="Text Box 6"/>
          <p:cNvSpPr txBox="1">
            <a:spLocks noChangeArrowheads="1"/>
          </p:cNvSpPr>
          <p:nvPr/>
        </p:nvSpPr>
        <p:spPr bwMode="auto">
          <a:xfrm>
            <a:off x="727075" y="1412875"/>
            <a:ext cx="81581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  <p:sp>
        <p:nvSpPr>
          <p:cNvPr id="1033" name="Text Box 7"/>
          <p:cNvSpPr txBox="1">
            <a:spLocks noChangeArrowheads="1"/>
          </p:cNvSpPr>
          <p:nvPr/>
        </p:nvSpPr>
        <p:spPr bwMode="auto">
          <a:xfrm>
            <a:off x="788988" y="1397000"/>
            <a:ext cx="80486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</p:txBody>
      </p:sp>
      <p:sp>
        <p:nvSpPr>
          <p:cNvPr id="1034" name="Text Box 8"/>
          <p:cNvSpPr txBox="1">
            <a:spLocks noChangeArrowheads="1"/>
          </p:cNvSpPr>
          <p:nvPr/>
        </p:nvSpPr>
        <p:spPr bwMode="auto">
          <a:xfrm>
            <a:off x="863600" y="1531938"/>
            <a:ext cx="263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/>
          </a:p>
        </p:txBody>
      </p:sp>
      <p:sp>
        <p:nvSpPr>
          <p:cNvPr id="1035" name="Text Box 9"/>
          <p:cNvSpPr txBox="1">
            <a:spLocks noChangeArrowheads="1"/>
          </p:cNvSpPr>
          <p:nvPr/>
        </p:nvSpPr>
        <p:spPr bwMode="auto">
          <a:xfrm>
            <a:off x="904875" y="1441450"/>
            <a:ext cx="760095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/>
              <a:t>           </a:t>
            </a:r>
          </a:p>
          <a:p>
            <a:pPr algn="l" eaLnBrk="1" hangingPunct="1"/>
            <a:endParaRPr lang="en-US" sz="2400"/>
          </a:p>
          <a:p>
            <a:pPr algn="l" eaLnBrk="1" hangingPunct="1"/>
            <a:endParaRPr lang="en-US" sz="2400"/>
          </a:p>
          <a:p>
            <a:pPr algn="l" eaLnBrk="1" hangingPunct="1">
              <a:buFontTx/>
              <a:buChar char="•"/>
            </a:pPr>
            <a:endParaRPr lang="en-US" sz="2400"/>
          </a:p>
          <a:p>
            <a:pPr algn="l" eaLnBrk="1" hangingPunct="1">
              <a:buFontTx/>
              <a:buChar char="•"/>
            </a:pPr>
            <a:endParaRPr lang="en-US"/>
          </a:p>
        </p:txBody>
      </p:sp>
      <p:sp>
        <p:nvSpPr>
          <p:cNvPr id="1036" name="Text Box 10"/>
          <p:cNvSpPr txBox="1">
            <a:spLocks noChangeArrowheads="1"/>
          </p:cNvSpPr>
          <p:nvPr/>
        </p:nvSpPr>
        <p:spPr bwMode="auto">
          <a:xfrm>
            <a:off x="1722438" y="29829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/>
          </a:p>
        </p:txBody>
      </p:sp>
      <p:graphicFrame>
        <p:nvGraphicFramePr>
          <p:cNvPr id="1026" name="Object 21"/>
          <p:cNvGraphicFramePr>
            <a:graphicFrameLocks noGrp="1" noChangeAspect="1"/>
          </p:cNvGraphicFramePr>
          <p:nvPr>
            <p:ph/>
          </p:nvPr>
        </p:nvGraphicFramePr>
        <p:xfrm>
          <a:off x="963613" y="1508125"/>
          <a:ext cx="7507287" cy="489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Visio" r:id="rId4" imgW="5873496" imgH="4577791" progId="Visio.Drawing.6">
                  <p:embed/>
                </p:oleObj>
              </mc:Choice>
              <mc:Fallback>
                <p:oleObj name="Visio" r:id="rId4" imgW="5873496" imgH="4577791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3613" y="1508125"/>
                        <a:ext cx="7507287" cy="4894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143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F2AFA793-0310-4577-ABA7-EAE9E2DA2E1D}" type="slidenum">
              <a:rPr lang="en-US" smtClean="0">
                <a:solidFill>
                  <a:schemeClr val="bg1"/>
                </a:solidFill>
              </a:rPr>
              <a:pPr eaLnBrk="1" hangingPunct="1"/>
              <a:t>17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6180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Quick Review Questions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What is a process control block?</a:t>
            </a:r>
          </a:p>
          <a:p>
            <a:pPr algn="l" eaLnBrk="1" hangingPunct="1">
              <a:buFontTx/>
              <a:buAutoNum type="arabicParenR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84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C71CCE4B-7D6B-40AB-B19F-180AC2AF1DBE}" type="slidenum">
              <a:rPr lang="en-US" smtClean="0">
                <a:solidFill>
                  <a:schemeClr val="bg1"/>
                </a:solidFill>
              </a:rPr>
              <a:pPr eaLnBrk="1" hangingPunct="1"/>
              <a:t>18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20483" name="Text Box 9"/>
          <p:cNvSpPr txBox="1">
            <a:spLocks noChangeArrowheads="1"/>
          </p:cNvSpPr>
          <p:nvPr/>
        </p:nvSpPr>
        <p:spPr bwMode="auto">
          <a:xfrm>
            <a:off x="1719263" y="409575"/>
            <a:ext cx="6397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Summary of Main Teaching Points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20484" name="Text Box 11"/>
          <p:cNvSpPr txBox="1">
            <a:spLocks noChangeArrowheads="1"/>
          </p:cNvSpPr>
          <p:nvPr/>
        </p:nvSpPr>
        <p:spPr bwMode="auto">
          <a:xfrm>
            <a:off x="466725" y="1652588"/>
            <a:ext cx="2635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  <a:p>
            <a:pPr algn="l" eaLnBrk="1" hangingPunct="1">
              <a:buFontTx/>
              <a:buChar char="•"/>
            </a:pPr>
            <a:endParaRPr lang="en-US"/>
          </a:p>
        </p:txBody>
      </p:sp>
      <p:sp>
        <p:nvSpPr>
          <p:cNvPr id="94220" name="Text Box 12"/>
          <p:cNvSpPr txBox="1">
            <a:spLocks noChangeArrowheads="1"/>
          </p:cNvSpPr>
          <p:nvPr/>
        </p:nvSpPr>
        <p:spPr bwMode="auto">
          <a:xfrm>
            <a:off x="1185863" y="1735138"/>
            <a:ext cx="743108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/>
              <a:t> A process is a unit of work in execution which</a:t>
            </a:r>
          </a:p>
          <a:p>
            <a:pPr algn="l" eaLnBrk="1" hangingPunct="1"/>
            <a:r>
              <a:rPr lang="en-US" sz="2400"/>
              <a:t>  requires resources.</a:t>
            </a:r>
          </a:p>
          <a:p>
            <a:pPr algn="l" eaLnBrk="1" hangingPunct="1"/>
            <a:endParaRPr lang="en-US" sz="2400"/>
          </a:p>
          <a:p>
            <a:pPr algn="l" eaLnBrk="1" hangingPunct="1">
              <a:buFontTx/>
              <a:buChar char="•"/>
            </a:pPr>
            <a:r>
              <a:rPr lang="en-US" sz="2400"/>
              <a:t> The state of a process changes as it executes.</a:t>
            </a:r>
          </a:p>
          <a:p>
            <a:pPr algn="l" eaLnBrk="1" hangingPunct="1">
              <a:buFontTx/>
              <a:buChar char="•"/>
            </a:pPr>
            <a:endParaRPr lang="en-US" sz="2400"/>
          </a:p>
          <a:p>
            <a:pPr algn="l" eaLnBrk="1" hangingPunct="1">
              <a:buFontTx/>
              <a:buChar char="•"/>
            </a:pPr>
            <a:r>
              <a:rPr lang="en-US" sz="2400"/>
              <a:t> A process control block represents a process in the</a:t>
            </a:r>
          </a:p>
          <a:p>
            <a:pPr algn="l" eaLnBrk="1" hangingPunct="1"/>
            <a:r>
              <a:rPr lang="en-US" sz="2400"/>
              <a:t>  operating system.</a:t>
            </a:r>
          </a:p>
          <a:p>
            <a:pPr algn="l" eaLnBrk="1" hangingPunct="1"/>
            <a:endParaRPr lang="en-US" sz="2400"/>
          </a:p>
          <a:p>
            <a:pPr algn="l" eaLnBrk="1" hangingPunct="1">
              <a:buFontTx/>
              <a:buChar char="•"/>
            </a:pPr>
            <a:r>
              <a:rPr lang="en-US" sz="2400"/>
              <a:t> Processes can execute concurrently or</a:t>
            </a:r>
          </a:p>
          <a:p>
            <a:pPr algn="l" eaLnBrk="1" hangingPunct="1"/>
            <a:r>
              <a:rPr lang="en-US" sz="2400"/>
              <a:t>  independently from each other.</a:t>
            </a:r>
          </a:p>
          <a:p>
            <a:pPr algn="l" eaLnBrk="1" hangingPunct="1"/>
            <a:endParaRPr lang="en-US" sz="2400"/>
          </a:p>
          <a:p>
            <a:pPr algn="l" eaLnBrk="1" hangingPunct="1">
              <a:buFontTx/>
              <a:buChar char="•"/>
            </a:pPr>
            <a:r>
              <a:rPr lang="en-US" sz="2400"/>
              <a:t>  </a:t>
            </a:r>
          </a:p>
          <a:p>
            <a:pPr algn="l" eaLnBrk="1" hangingPunct="1"/>
            <a:endParaRPr lang="en-US" sz="2400"/>
          </a:p>
          <a:p>
            <a:pPr algn="l" eaLnBrk="1" hangingPunct="1"/>
            <a:endParaRPr lang="en-US" sz="2400"/>
          </a:p>
          <a:p>
            <a:pPr algn="l" eaLnBrk="1" hangingPunct="1">
              <a:buFontTx/>
              <a:buChar char="•"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80131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4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4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4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4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4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2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15027D03-0E21-4455-9161-61C1E8035951}" type="slidenum">
              <a:rPr lang="en-US" smtClean="0">
                <a:solidFill>
                  <a:schemeClr val="bg1"/>
                </a:solidFill>
              </a:rPr>
              <a:pPr eaLnBrk="1" hangingPunct="1"/>
              <a:t>19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9600"/>
              <a:t>Q &amp; A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1719263" y="409575"/>
            <a:ext cx="5632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Question and Answer Session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76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70215A8C-5B3B-4493-A0DF-BAC9FC916DE4}" type="slidenum">
              <a:rPr lang="en-US" smtClean="0">
                <a:solidFill>
                  <a:schemeClr val="bg1"/>
                </a:solidFill>
              </a:rPr>
              <a:pPr eaLnBrk="1" hangingPunct="1"/>
              <a:t>2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5123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Topic &amp; Structure of the lesson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5124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5125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2201863" y="1684338"/>
            <a:ext cx="3097212" cy="273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800"/>
              <a:t> </a:t>
            </a:r>
            <a:r>
              <a:rPr lang="en-US" sz="2400">
                <a:latin typeface="Microsoft Sans Serif" pitchFamily="34" charset="0"/>
              </a:rPr>
              <a:t>Process  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Process States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Process Scheduling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9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E7981D77-4127-4259-8E58-E68210EF0B53}" type="slidenum">
              <a:rPr lang="en-US" smtClean="0">
                <a:solidFill>
                  <a:schemeClr val="bg1"/>
                </a:solidFill>
              </a:rPr>
              <a:pPr eaLnBrk="1" hangingPunct="1"/>
              <a:t>20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2635250" y="1830388"/>
            <a:ext cx="2586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2400">
                <a:latin typeface="Microsoft Sans Serif" pitchFamily="34" charset="0"/>
              </a:rPr>
              <a:t>CPU Scheduling  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1719263" y="409575"/>
            <a:ext cx="2581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Next Session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92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0BE7E321-D104-4D48-9107-94019C704F3B}" type="slidenum">
              <a:rPr lang="en-US" smtClean="0">
                <a:solidFill>
                  <a:schemeClr val="bg1"/>
                </a:solidFill>
              </a:rPr>
              <a:pPr eaLnBrk="1" hangingPunct="1"/>
              <a:t>3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6147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Learning Outcomes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At the end of this lecture YOU should be able to:</a:t>
            </a:r>
          </a:p>
          <a:p>
            <a:pPr algn="l" eaLnBrk="1" hangingPunct="1"/>
            <a:endParaRPr lang="en-US" sz="2400" b="1">
              <a:latin typeface="Microsoft Sans Serif" pitchFamily="34" charset="0"/>
            </a:endParaRPr>
          </a:p>
          <a:p>
            <a:pPr algn="l" eaLnBrk="1" hangingPunct="1"/>
            <a:r>
              <a:rPr lang="en-US" sz="2400" b="1"/>
              <a:t>	</a:t>
            </a:r>
            <a:r>
              <a:rPr lang="en-US" sz="2400">
                <a:latin typeface="Microsoft Sans Serif" pitchFamily="34" charset="0"/>
              </a:rPr>
              <a:t>- define the term process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identify process states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draw and explain process states using process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        state diagrams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describe how process scheduling works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	</a:t>
            </a:r>
          </a:p>
          <a:p>
            <a:pPr algn="l" eaLnBrk="1" hangingPunct="1"/>
            <a:endParaRPr lang="en-US" sz="2400" b="1"/>
          </a:p>
        </p:txBody>
      </p:sp>
    </p:spTree>
    <p:extLst>
      <p:ext uri="{BB962C8B-B14F-4D97-AF65-F5344CB8AC3E}">
        <p14:creationId xmlns:p14="http://schemas.microsoft.com/office/powerpoint/2010/main" val="230126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9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39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39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AD0264D1-3AFA-4DBD-AF7A-33EA0889B2AD}" type="slidenum">
              <a:rPr lang="en-US" smtClean="0">
                <a:solidFill>
                  <a:schemeClr val="bg1"/>
                </a:solidFill>
              </a:rPr>
              <a:pPr eaLnBrk="1" hangingPunct="1"/>
              <a:t>4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7171" name="Text Box 9"/>
          <p:cNvSpPr txBox="1">
            <a:spLocks noChangeArrowheads="1"/>
          </p:cNvSpPr>
          <p:nvPr/>
        </p:nvSpPr>
        <p:spPr bwMode="auto">
          <a:xfrm>
            <a:off x="1719263" y="409575"/>
            <a:ext cx="1762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457200" y="1652588"/>
            <a:ext cx="7583488" cy="730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What is a process?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it is a program in execution which progresses in a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sequential manner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it is a unit of work with a unique process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identification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requires resources like memory, CPU time and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files to complete its task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-  resources are allocated when a process is created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or while in execution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     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</a:t>
            </a:r>
          </a:p>
          <a:p>
            <a:pPr algn="l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97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8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8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A2CAA00C-F32C-4098-B80E-D9974A32FCC1}" type="slidenum">
              <a:rPr lang="en-US" smtClean="0">
                <a:solidFill>
                  <a:schemeClr val="bg1"/>
                </a:solidFill>
              </a:rPr>
              <a:pPr eaLnBrk="1" hangingPunct="1"/>
              <a:t>5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29146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(cont.)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the operating system creates and deletes user and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system processes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 process is active while a program is passive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the operating system keeps track of processes using a process table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</a:t>
            </a:r>
          </a:p>
          <a:p>
            <a:pPr algn="l"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68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C7A1D5AA-757D-44F0-8A54-0766DBCF0BEB}" type="slidenum">
              <a:rPr lang="en-US" smtClean="0">
                <a:solidFill>
                  <a:schemeClr val="bg1"/>
                </a:solidFill>
              </a:rPr>
              <a:pPr eaLnBrk="1" hangingPunct="1"/>
              <a:t>6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719263" y="411163"/>
            <a:ext cx="4606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Process State Diagram</a:t>
            </a:r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566738" y="2751138"/>
            <a:ext cx="8577262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</a:pPr>
            <a:endParaRPr lang="en-US" sz="2400">
              <a:latin typeface="Microsoft Sans Serif" pitchFamily="34" charset="0"/>
            </a:endParaRPr>
          </a:p>
        </p:txBody>
      </p:sp>
      <p:sp>
        <p:nvSpPr>
          <p:cNvPr id="156676" name="Oval 4"/>
          <p:cNvSpPr>
            <a:spLocks noChangeArrowheads="1"/>
          </p:cNvSpPr>
          <p:nvPr/>
        </p:nvSpPr>
        <p:spPr bwMode="auto">
          <a:xfrm>
            <a:off x="412750" y="1820863"/>
            <a:ext cx="1330325" cy="68262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>
                <a:latin typeface="Microsoft Sans Serif" pitchFamily="34" charset="0"/>
              </a:rPr>
              <a:t>new</a:t>
            </a:r>
          </a:p>
        </p:txBody>
      </p:sp>
      <p:sp>
        <p:nvSpPr>
          <p:cNvPr id="156677" name="Oval 5"/>
          <p:cNvSpPr>
            <a:spLocks noChangeArrowheads="1"/>
          </p:cNvSpPr>
          <p:nvPr/>
        </p:nvSpPr>
        <p:spPr bwMode="auto">
          <a:xfrm>
            <a:off x="2292350" y="3335338"/>
            <a:ext cx="1247775" cy="681037"/>
          </a:xfrm>
          <a:prstGeom prst="ellipse">
            <a:avLst/>
          </a:prstGeom>
          <a:solidFill>
            <a:srgbClr val="99CC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>
                <a:latin typeface="Microsoft Sans Serif" pitchFamily="34" charset="0"/>
              </a:rPr>
              <a:t>ready</a:t>
            </a:r>
          </a:p>
        </p:txBody>
      </p:sp>
      <p:sp>
        <p:nvSpPr>
          <p:cNvPr id="156678" name="Oval 6"/>
          <p:cNvSpPr>
            <a:spLocks noChangeArrowheads="1"/>
          </p:cNvSpPr>
          <p:nvPr/>
        </p:nvSpPr>
        <p:spPr bwMode="auto">
          <a:xfrm>
            <a:off x="5651500" y="3517900"/>
            <a:ext cx="1346200" cy="747713"/>
          </a:xfrm>
          <a:prstGeom prst="ellipse">
            <a:avLst/>
          </a:prstGeom>
          <a:solidFill>
            <a:srgbClr val="00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>
                <a:latin typeface="Microsoft Sans Serif" pitchFamily="34" charset="0"/>
              </a:rPr>
              <a:t>running</a:t>
            </a:r>
          </a:p>
        </p:txBody>
      </p:sp>
      <p:sp>
        <p:nvSpPr>
          <p:cNvPr id="156679" name="Oval 7"/>
          <p:cNvSpPr>
            <a:spLocks noChangeArrowheads="1"/>
          </p:cNvSpPr>
          <p:nvPr/>
        </p:nvSpPr>
        <p:spPr bwMode="auto">
          <a:xfrm>
            <a:off x="7445375" y="1685925"/>
            <a:ext cx="1698625" cy="915988"/>
          </a:xfrm>
          <a:prstGeom prst="ellipse">
            <a:avLst/>
          </a:prstGeom>
          <a:solidFill>
            <a:srgbClr val="33CCCC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>
                <a:latin typeface="Microsoft Sans Serif" pitchFamily="34" charset="0"/>
              </a:rPr>
              <a:t>terminated</a:t>
            </a:r>
          </a:p>
        </p:txBody>
      </p:sp>
      <p:sp>
        <p:nvSpPr>
          <p:cNvPr id="156680" name="Oval 8"/>
          <p:cNvSpPr>
            <a:spLocks noChangeArrowheads="1"/>
          </p:cNvSpPr>
          <p:nvPr/>
        </p:nvSpPr>
        <p:spPr bwMode="auto">
          <a:xfrm>
            <a:off x="3922713" y="5576888"/>
            <a:ext cx="1495425" cy="831850"/>
          </a:xfrm>
          <a:prstGeom prst="ellipse">
            <a:avLst/>
          </a:prstGeom>
          <a:solidFill>
            <a:srgbClr val="CCFFFF"/>
          </a:soli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400">
                <a:latin typeface="Microsoft Sans Serif" pitchFamily="34" charset="0"/>
              </a:rPr>
              <a:t>blocked</a:t>
            </a:r>
          </a:p>
        </p:txBody>
      </p:sp>
      <p:sp>
        <p:nvSpPr>
          <p:cNvPr id="156681" name="Arc 9"/>
          <p:cNvSpPr>
            <a:spLocks/>
          </p:cNvSpPr>
          <p:nvPr/>
        </p:nvSpPr>
        <p:spPr bwMode="auto">
          <a:xfrm>
            <a:off x="1744663" y="2189163"/>
            <a:ext cx="814387" cy="12128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Line 10"/>
          <p:cNvSpPr>
            <a:spLocks noChangeShapeType="1"/>
          </p:cNvSpPr>
          <p:nvPr/>
        </p:nvSpPr>
        <p:spPr bwMode="auto">
          <a:xfrm>
            <a:off x="2541588" y="3351213"/>
            <a:ext cx="0" cy="15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6683" name="Arc 11"/>
          <p:cNvSpPr>
            <a:spLocks/>
          </p:cNvSpPr>
          <p:nvPr/>
        </p:nvSpPr>
        <p:spPr bwMode="auto">
          <a:xfrm flipH="1">
            <a:off x="6548438" y="2389188"/>
            <a:ext cx="996950" cy="1214437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 type="stealth" w="lg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5" name="Arc 13"/>
          <p:cNvSpPr>
            <a:spLocks/>
          </p:cNvSpPr>
          <p:nvPr/>
        </p:nvSpPr>
        <p:spPr bwMode="auto">
          <a:xfrm flipV="1">
            <a:off x="5133975" y="4251325"/>
            <a:ext cx="1362075" cy="1741488"/>
          </a:xfrm>
          <a:custGeom>
            <a:avLst/>
            <a:gdLst>
              <a:gd name="T0" fmla="*/ 2147483647 w 21600"/>
              <a:gd name="T1" fmla="*/ 0 h 20565"/>
              <a:gd name="T2" fmla="*/ 2147483647 w 21600"/>
              <a:gd name="T3" fmla="*/ 2147483647 h 20565"/>
              <a:gd name="T4" fmla="*/ 0 w 21600"/>
              <a:gd name="T5" fmla="*/ 2147483647 h 20565"/>
              <a:gd name="T6" fmla="*/ 0 60000 65536"/>
              <a:gd name="T7" fmla="*/ 0 60000 65536"/>
              <a:gd name="T8" fmla="*/ 0 60000 65536"/>
              <a:gd name="T9" fmla="*/ 0 w 21600"/>
              <a:gd name="T10" fmla="*/ 0 h 20565"/>
              <a:gd name="T11" fmla="*/ 21600 w 21600"/>
              <a:gd name="T12" fmla="*/ 20565 h 2056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565" fill="none" extrusionOk="0">
                <a:moveTo>
                  <a:pt x="6607" y="0"/>
                </a:moveTo>
                <a:cubicBezTo>
                  <a:pt x="15541" y="2871"/>
                  <a:pt x="21600" y="11181"/>
                  <a:pt x="21600" y="20565"/>
                </a:cubicBezTo>
              </a:path>
              <a:path w="21600" h="20565" stroke="0" extrusionOk="0">
                <a:moveTo>
                  <a:pt x="6607" y="0"/>
                </a:moveTo>
                <a:cubicBezTo>
                  <a:pt x="15541" y="2871"/>
                  <a:pt x="21600" y="11181"/>
                  <a:pt x="21600" y="20565"/>
                </a:cubicBezTo>
                <a:lnTo>
                  <a:pt x="0" y="2056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 type="stealth" w="lg" len="lg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6" name="Arc 14"/>
          <p:cNvSpPr>
            <a:spLocks/>
          </p:cNvSpPr>
          <p:nvPr/>
        </p:nvSpPr>
        <p:spPr bwMode="auto">
          <a:xfrm flipH="1" flipV="1">
            <a:off x="2963863" y="3979863"/>
            <a:ext cx="976312" cy="2014537"/>
          </a:xfrm>
          <a:custGeom>
            <a:avLst/>
            <a:gdLst>
              <a:gd name="T0" fmla="*/ 0 w 21566"/>
              <a:gd name="T1" fmla="*/ 0 h 21600"/>
              <a:gd name="T2" fmla="*/ 2147483647 w 21566"/>
              <a:gd name="T3" fmla="*/ 2147483647 h 21600"/>
              <a:gd name="T4" fmla="*/ 0 w 21566"/>
              <a:gd name="T5" fmla="*/ 2147483647 h 21600"/>
              <a:gd name="T6" fmla="*/ 0 60000 65536"/>
              <a:gd name="T7" fmla="*/ 0 60000 65536"/>
              <a:gd name="T8" fmla="*/ 0 60000 65536"/>
              <a:gd name="T9" fmla="*/ 0 w 21566"/>
              <a:gd name="T10" fmla="*/ 0 h 21600"/>
              <a:gd name="T11" fmla="*/ 21566 w 2156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66" h="21600" fill="none" extrusionOk="0">
                <a:moveTo>
                  <a:pt x="-1" y="0"/>
                </a:moveTo>
                <a:cubicBezTo>
                  <a:pt x="11456" y="0"/>
                  <a:pt x="20920" y="8945"/>
                  <a:pt x="21565" y="20384"/>
                </a:cubicBezTo>
              </a:path>
              <a:path w="21566" h="21600" stroke="0" extrusionOk="0">
                <a:moveTo>
                  <a:pt x="-1" y="0"/>
                </a:moveTo>
                <a:cubicBezTo>
                  <a:pt x="11456" y="0"/>
                  <a:pt x="20920" y="8945"/>
                  <a:pt x="21565" y="20384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687" name="Text Box 15"/>
          <p:cNvSpPr txBox="1">
            <a:spLocks noChangeArrowheads="1"/>
          </p:cNvSpPr>
          <p:nvPr/>
        </p:nvSpPr>
        <p:spPr bwMode="auto">
          <a:xfrm>
            <a:off x="2300288" y="2125663"/>
            <a:ext cx="1355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2400">
                <a:latin typeface="Microsoft Sans Serif" pitchFamily="34" charset="0"/>
              </a:rPr>
              <a:t>admitted</a:t>
            </a:r>
          </a:p>
        </p:txBody>
      </p:sp>
      <p:sp>
        <p:nvSpPr>
          <p:cNvPr id="156688" name="Text Box 16"/>
          <p:cNvSpPr txBox="1">
            <a:spLocks noChangeArrowheads="1"/>
          </p:cNvSpPr>
          <p:nvPr/>
        </p:nvSpPr>
        <p:spPr bwMode="auto">
          <a:xfrm>
            <a:off x="3448050" y="2689225"/>
            <a:ext cx="2647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2400">
                <a:latin typeface="Microsoft Sans Serif" pitchFamily="34" charset="0"/>
              </a:rPr>
              <a:t>Interrupt / time out</a:t>
            </a:r>
          </a:p>
        </p:txBody>
      </p:sp>
      <p:sp>
        <p:nvSpPr>
          <p:cNvPr id="156689" name="Text Box 17"/>
          <p:cNvSpPr txBox="1">
            <a:spLocks noChangeArrowheads="1"/>
          </p:cNvSpPr>
          <p:nvPr/>
        </p:nvSpPr>
        <p:spPr bwMode="auto">
          <a:xfrm>
            <a:off x="6235700" y="2079625"/>
            <a:ext cx="66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2400">
                <a:latin typeface="Microsoft Sans Serif" pitchFamily="34" charset="0"/>
              </a:rPr>
              <a:t>exit</a:t>
            </a:r>
          </a:p>
        </p:txBody>
      </p:sp>
      <p:sp>
        <p:nvSpPr>
          <p:cNvPr id="156690" name="Text Box 18"/>
          <p:cNvSpPr txBox="1">
            <a:spLocks noChangeArrowheads="1"/>
          </p:cNvSpPr>
          <p:nvPr/>
        </p:nvSpPr>
        <p:spPr bwMode="auto">
          <a:xfrm>
            <a:off x="6456363" y="4851400"/>
            <a:ext cx="2393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2400">
                <a:latin typeface="Microsoft Sans Serif" pitchFamily="34" charset="0"/>
              </a:rPr>
              <a:t>I/O or event wait</a:t>
            </a:r>
          </a:p>
        </p:txBody>
      </p:sp>
      <p:sp>
        <p:nvSpPr>
          <p:cNvPr id="156691" name="Text Box 19"/>
          <p:cNvSpPr txBox="1">
            <a:spLocks noChangeArrowheads="1"/>
          </p:cNvSpPr>
          <p:nvPr/>
        </p:nvSpPr>
        <p:spPr bwMode="auto">
          <a:xfrm>
            <a:off x="682625" y="4860925"/>
            <a:ext cx="31146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2400">
                <a:latin typeface="Microsoft Sans Serif" pitchFamily="34" charset="0"/>
              </a:rPr>
              <a:t>I/O or event completion</a:t>
            </a:r>
          </a:p>
        </p:txBody>
      </p:sp>
      <p:sp>
        <p:nvSpPr>
          <p:cNvPr id="156693" name="Text Box 21"/>
          <p:cNvSpPr txBox="1">
            <a:spLocks noChangeArrowheads="1"/>
          </p:cNvSpPr>
          <p:nvPr/>
        </p:nvSpPr>
        <p:spPr bwMode="auto">
          <a:xfrm>
            <a:off x="3127375" y="4695825"/>
            <a:ext cx="3246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2400">
                <a:latin typeface="Microsoft Sans Serif" pitchFamily="34" charset="0"/>
              </a:rPr>
              <a:t> scheduler dispatch</a:t>
            </a:r>
          </a:p>
        </p:txBody>
      </p:sp>
      <p:cxnSp>
        <p:nvCxnSpPr>
          <p:cNvPr id="156694" name="AutoShape 22"/>
          <p:cNvCxnSpPr>
            <a:cxnSpLocks noChangeShapeType="1"/>
            <a:stCxn id="156678" idx="0"/>
            <a:endCxn id="156677" idx="7"/>
          </p:cNvCxnSpPr>
          <p:nvPr/>
        </p:nvCxnSpPr>
        <p:spPr bwMode="auto">
          <a:xfrm rot="5400000" flipH="1">
            <a:off x="4799807" y="1978819"/>
            <a:ext cx="82550" cy="2967037"/>
          </a:xfrm>
          <a:prstGeom prst="curvedConnector3">
            <a:avLst>
              <a:gd name="adj1" fmla="val 480769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722" name="AutoShape 50"/>
          <p:cNvCxnSpPr>
            <a:cxnSpLocks noChangeShapeType="1"/>
            <a:stCxn id="156677" idx="5"/>
            <a:endCxn id="156678" idx="3"/>
          </p:cNvCxnSpPr>
          <p:nvPr/>
        </p:nvCxnSpPr>
        <p:spPr bwMode="auto">
          <a:xfrm rot="16200000" flipH="1">
            <a:off x="4483100" y="2805113"/>
            <a:ext cx="239713" cy="2490787"/>
          </a:xfrm>
          <a:prstGeom prst="curvedConnector3">
            <a:avLst>
              <a:gd name="adj1" fmla="val 235097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5525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6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6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 animBg="1"/>
      <p:bldP spid="156677" grpId="0" animBg="1"/>
      <p:bldP spid="156678" grpId="0" animBg="1"/>
      <p:bldP spid="156679" grpId="0" animBg="1"/>
      <p:bldP spid="156680" grpId="0" animBg="1"/>
      <p:bldP spid="156681" grpId="0" animBg="1"/>
      <p:bldP spid="156683" grpId="0" animBg="1"/>
      <p:bldP spid="156685" grpId="0" animBg="1"/>
      <p:bldP spid="156686" grpId="0" animBg="1"/>
      <p:bldP spid="156687" grpId="0"/>
      <p:bldP spid="156688" grpId="0"/>
      <p:bldP spid="156689" grpId="0"/>
      <p:bldP spid="156690" grpId="0"/>
      <p:bldP spid="156691" grpId="0"/>
      <p:bldP spid="1566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A0A13E78-6CAC-4937-8341-C6142DFBEDED}" type="slidenum">
              <a:rPr lang="en-US" smtClean="0">
                <a:solidFill>
                  <a:schemeClr val="bg1"/>
                </a:solidFill>
              </a:rPr>
              <a:pPr eaLnBrk="1" hangingPunct="1"/>
              <a:t>7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2916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States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1141413" y="1468438"/>
            <a:ext cx="7750175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as a program executes, it changes states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New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</a:t>
            </a:r>
            <a:r>
              <a:rPr lang="en-US"/>
              <a:t>  </a:t>
            </a:r>
            <a:r>
              <a:rPr lang="en-US" sz="2400">
                <a:latin typeface="Microsoft Sans Serif" pitchFamily="34" charset="0"/>
              </a:rPr>
              <a:t>a process has just been created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Reasons for process creation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new batch job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	- interactive logon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a NEW process now becomes READY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Ready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the process is waiting to be assigned to a processor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			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7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8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8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87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8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8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8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87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8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8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8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8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8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F7D66FF2-B2DB-4763-8C1B-0E068E4E5F0B}" type="slidenum">
              <a:rPr lang="en-US" smtClean="0">
                <a:solidFill>
                  <a:schemeClr val="bg1"/>
                </a:solidFill>
              </a:rPr>
              <a:pPr eaLnBrk="1" hangingPunct="1"/>
              <a:t>8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1767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States (cont.)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415925" y="1454150"/>
            <a:ext cx="8510588" cy="666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READY - RUNNING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instructions are being executed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a process is using the CPU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the number of running processes will depend on the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number of processors the computer has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 running process now can become BLOCKED, READY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or TERMINATED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A RUNNING process becomes BLOCKED when :</a:t>
            </a:r>
          </a:p>
          <a:p>
            <a:pPr lvl="1" algn="l" eaLnBrk="1" hangingPunct="1">
              <a:buFontTx/>
              <a:buChar char="-"/>
            </a:pPr>
            <a:r>
              <a:rPr lang="en-US" sz="2400">
                <a:latin typeface="Microsoft Sans Serif" pitchFamily="34" charset="0"/>
              </a:rPr>
              <a:t>the process itself cannot execute because it is waiting</a:t>
            </a:r>
          </a:p>
          <a:p>
            <a:pPr lvl="1" algn="l" eaLnBrk="1" hangingPunct="1"/>
            <a:r>
              <a:rPr lang="en-US" sz="2400">
                <a:latin typeface="Microsoft Sans Serif" pitchFamily="34" charset="0"/>
              </a:rPr>
              <a:t>    for an I/O operation to complete</a:t>
            </a:r>
          </a:p>
          <a:p>
            <a:pPr lvl="1" algn="l" eaLnBrk="1" hangingPunct="1"/>
            <a:r>
              <a:rPr lang="en-US" sz="2400">
                <a:latin typeface="Microsoft Sans Serif" pitchFamily="34" charset="0"/>
              </a:rPr>
              <a:t>-  the process is waiting for some external event to happen</a:t>
            </a:r>
          </a:p>
          <a:p>
            <a:pPr lvl="1" algn="l" eaLnBrk="1" hangingPunct="1">
              <a:buFontTx/>
              <a:buChar char="-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</a:t>
            </a:r>
          </a:p>
          <a:p>
            <a:pPr algn="l"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31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0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0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0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0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07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07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07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07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07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07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07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2403E774-4C52-459F-84A4-F892F75EB363}" type="slidenum">
              <a:rPr lang="en-US" smtClean="0">
                <a:solidFill>
                  <a:schemeClr val="bg1"/>
                </a:solidFill>
              </a:rPr>
              <a:pPr eaLnBrk="1" hangingPunct="1"/>
              <a:t>9</a:t>
            </a:fld>
            <a:r>
              <a:rPr lang="en-US" smtClean="0">
                <a:solidFill>
                  <a:schemeClr val="bg1"/>
                </a:solidFill>
              </a:rPr>
              <a:t> of 25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1767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Process States (cont.)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endParaRPr lang="en-US"/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850900" y="1468438"/>
            <a:ext cx="7923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l" eaLnBrk="1" hangingPunct="1"/>
            <a:endParaRPr lang="en-US" sz="2400">
              <a:latin typeface="Microsoft Sans Serif" pitchFamily="34" charset="0"/>
            </a:endParaRP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714375" y="1441450"/>
            <a:ext cx="8315325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/>
              <a:t>  </a:t>
            </a:r>
            <a:r>
              <a:rPr lang="en-US" sz="2400">
                <a:latin typeface="Microsoft Sans Serif" pitchFamily="34" charset="0"/>
              </a:rPr>
              <a:t>From BLOCKED the process then becomes READY when: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-  an event which the process was waiting for occurs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</a:t>
            </a:r>
          </a:p>
          <a:p>
            <a:pPr algn="l"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 RUNNING process becomes READY when: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- a process has reached its maximum allowable time for </a:t>
            </a: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  uninterrupted execution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  <a:p>
            <a:pPr algn="l" eaLnBrk="1" hangingPunct="1"/>
            <a:r>
              <a:rPr lang="en-US" sz="2400">
                <a:latin typeface="Microsoft Sans Serif" pitchFamily="34" charset="0"/>
              </a:rPr>
              <a:t>    </a:t>
            </a:r>
          </a:p>
          <a:p>
            <a:pPr algn="l" eaLnBrk="1" hangingPunct="1"/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628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2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2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28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2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10</TotalTime>
  <Pages>11</Pages>
  <Words>745</Words>
  <Application>Microsoft Office PowerPoint</Application>
  <PresentationFormat>On-screen Show (4:3)</PresentationFormat>
  <Paragraphs>270</Paragraphs>
  <Slides>20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APUtemplate-Level_3</vt:lpstr>
      <vt:lpstr>Visio</vt:lpstr>
      <vt:lpstr>Process Control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14</cp:revision>
  <cp:lastPrinted>2014-09-22T09:16:32Z</cp:lastPrinted>
  <dcterms:created xsi:type="dcterms:W3CDTF">2014-09-22T08:49:09Z</dcterms:created>
  <dcterms:modified xsi:type="dcterms:W3CDTF">2014-09-22T09:40:40Z</dcterms:modified>
</cp:coreProperties>
</file>